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61" r:id="rId4"/>
    <p:sldId id="260" r:id="rId5"/>
    <p:sldId id="262" r:id="rId6"/>
    <p:sldId id="263" r:id="rId7"/>
    <p:sldId id="264" r:id="rId8"/>
    <p:sldId id="265" r:id="rId9"/>
    <p:sldId id="259" r:id="rId10"/>
  </p:sldIdLst>
  <p:sldSz cx="9144000" cy="6858000" type="screen4x3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24"/>
    <p:restoredTop sz="94719"/>
  </p:normalViewPr>
  <p:slideViewPr>
    <p:cSldViewPr snapToGrid="0" snapToObjects="1">
      <p:cViewPr varScale="1">
        <p:scale>
          <a:sx n="127" d="100"/>
          <a:sy n="127" d="100"/>
        </p:scale>
        <p:origin x="1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438458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65C0E73-E690-1944-84EF-A1B6BE3AF364}" type="datetimeFigureOut">
              <a:rPr lang="pt-BR" smtClean="0"/>
              <a:t>16/07/2024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155950" y="914400"/>
            <a:ext cx="328930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60120" y="3520439"/>
            <a:ext cx="7680960" cy="2880361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r>
              <a:rPr lang="pt-BR"/>
              <a:t>Clique para editar os estilos de texto Mestres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967255B-64EE-584B-8062-B030CBBE3E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59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891EA-CA80-BF43-992F-5730E36FA971}" type="datetime1">
              <a:rPr lang="pt-BR" smtClean="0"/>
              <a:t>16/07/2024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663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75BD8-FD07-F848-87C4-D5D589487869}" type="datetime1">
              <a:rPr lang="pt-BR" smtClean="0"/>
              <a:t>16/07/2024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16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91939-3BC2-EF42-9B13-7E6948373656}" type="datetime1">
              <a:rPr lang="pt-BR" smtClean="0"/>
              <a:t>16/07/2024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49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8848-48FE-D247-8A05-925898F7E794}" type="datetime1">
              <a:rPr lang="pt-BR" smtClean="0"/>
              <a:t>16/07/2024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09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D04F5-1E47-EA44-971C-B55B4785CC29}" type="datetime1">
              <a:rPr lang="pt-BR" smtClean="0"/>
              <a:t>16/07/2024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09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B589-F9B6-5945-B427-910B5B8A35A3}" type="datetime1">
              <a:rPr lang="pt-BR" smtClean="0"/>
              <a:t>16/07/2024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5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ECA4-CB3B-CC4D-B9A8-3B63113FF3F1}" type="datetime1">
              <a:rPr lang="pt-BR" smtClean="0"/>
              <a:t>16/07/2024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74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20E1-55E7-9248-9D19-EC3BF889BE6A}" type="datetime1">
              <a:rPr lang="pt-BR" smtClean="0"/>
              <a:t>16/07/2024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46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B541-84FD-D34F-90D0-AFD25B4D1267}" type="datetime1">
              <a:rPr lang="pt-BR" smtClean="0"/>
              <a:t>16/07/2024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86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0F5B1-7822-C040-9023-FFD1CB8C5B8E}" type="datetime1">
              <a:rPr lang="pt-BR" smtClean="0"/>
              <a:t>16/07/2024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3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35C0-B9E0-6440-91D0-D8C8D2EE3AB4}" type="datetime1">
              <a:rPr lang="pt-BR" smtClean="0"/>
              <a:t>16/07/2024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79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C05AD-66EA-F343-8759-252C38F234B1}" type="datetime1">
              <a:rPr lang="pt-BR" smtClean="0"/>
              <a:t>16/07/2024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P.D.I. - Processamento de Histograma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1AA57-B6BE-2A49-AFB7-B067FD3929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93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40F40-365C-684C-8D28-CBC2556BC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891" y="2568102"/>
            <a:ext cx="7730074" cy="826851"/>
          </a:xfrm>
        </p:spPr>
        <p:txBody>
          <a:bodyPr>
            <a:normAutofit/>
          </a:bodyPr>
          <a:lstStyle/>
          <a:p>
            <a:r>
              <a:rPr lang="pt-BR" sz="4800" b="1" dirty="0"/>
              <a:t>Trabalho Final</a:t>
            </a:r>
            <a:endParaRPr lang="pt-BR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A3F844-02D6-9F4D-A972-2BC21D32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94376"/>
            <a:ext cx="6858000" cy="948777"/>
          </a:xfrm>
        </p:spPr>
        <p:txBody>
          <a:bodyPr>
            <a:normAutofit fontScale="92500"/>
          </a:bodyPr>
          <a:lstStyle/>
          <a:p>
            <a:pPr algn="l"/>
            <a:r>
              <a:rPr lang="pt-BR" dirty="0"/>
              <a:t>Disciplina: Análise e Processamento Digital de Imagens</a:t>
            </a:r>
          </a:p>
          <a:p>
            <a:pPr algn="l"/>
            <a:r>
              <a:rPr lang="pt-BR" dirty="0"/>
              <a:t>Professor: </a:t>
            </a:r>
            <a:r>
              <a:rPr lang="pt-BR" dirty="0" err="1"/>
              <a:t>Kelson</a:t>
            </a:r>
            <a:r>
              <a:rPr lang="pt-BR" dirty="0"/>
              <a:t> R. T. Aires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38BE618-8095-A948-848D-ADDC46C80575}"/>
              </a:ext>
            </a:extLst>
          </p:cNvPr>
          <p:cNvSpPr txBox="1">
            <a:spLocks/>
          </p:cNvSpPr>
          <p:nvPr/>
        </p:nvSpPr>
        <p:spPr>
          <a:xfrm>
            <a:off x="2137641" y="211781"/>
            <a:ext cx="486871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Universidade</a:t>
            </a:r>
            <a:r>
              <a:rPr kumimoji="0" lang="pt-BR" sz="2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Federal do Piauí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Centro de Ciências da Natureza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latin typeface="+mj-lt"/>
                <a:ea typeface="+mj-ea"/>
                <a:cs typeface="+mj-cs"/>
              </a:rPr>
              <a:t>Departamento de Computação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E4863EF-3002-F84A-8BDC-9E81B3030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891" y="204737"/>
            <a:ext cx="14287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D6170C5-B30E-2F40-8F7C-D08D9426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4004" y="211781"/>
            <a:ext cx="1544960" cy="151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495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549BBF-0C10-0044-A199-C40F9FF8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774"/>
          </a:xfrm>
        </p:spPr>
        <p:txBody>
          <a:bodyPr>
            <a:normAutofit/>
          </a:bodyPr>
          <a:lstStyle/>
          <a:p>
            <a:r>
              <a:rPr lang="pt-BR" sz="3600" b="1" dirty="0"/>
              <a:t>Trabalho Final </a:t>
            </a:r>
            <a:r>
              <a:rPr lang="pt-BR" sz="3600" b="1" dirty="0">
                <a:solidFill>
                  <a:srgbClr val="FF0000"/>
                </a:solidFill>
              </a:rPr>
              <a:t>(Parte </a:t>
            </a:r>
            <a:r>
              <a:rPr lang="pt-BR" sz="3600" b="1" dirty="0" err="1">
                <a:solidFill>
                  <a:srgbClr val="FF0000"/>
                </a:solidFill>
              </a:rPr>
              <a:t>I</a:t>
            </a:r>
            <a:r>
              <a:rPr lang="pt-BR" sz="36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7FBB341-3352-284C-A741-C0F809D4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901"/>
            <a:ext cx="7886700" cy="5260972"/>
          </a:xfrm>
        </p:spPr>
        <p:txBody>
          <a:bodyPr>
            <a:noAutofit/>
          </a:bodyPr>
          <a:lstStyle/>
          <a:p>
            <a:r>
              <a:rPr lang="pt-BR" dirty="0"/>
              <a:t>A partir da imagem em anexo resolva os seguintes problemas utilizando </a:t>
            </a:r>
            <a:r>
              <a:rPr lang="pt-BR" b="1" dirty="0"/>
              <a:t>morfologia matemática</a:t>
            </a:r>
            <a:r>
              <a:rPr lang="pt-BR" dirty="0"/>
              <a:t>, fornecendo como resposta uma imagem de saída, relacionada com o que se pede.</a:t>
            </a:r>
          </a:p>
          <a:p>
            <a:endParaRPr lang="pt-BR" dirty="0"/>
          </a:p>
          <a:p>
            <a:r>
              <a:rPr lang="pt-BR" dirty="0"/>
              <a:t>Mostre </a:t>
            </a:r>
            <a:r>
              <a:rPr lang="pt-BR" b="1" dirty="0"/>
              <a:t>detalhadamente</a:t>
            </a:r>
            <a:r>
              <a:rPr lang="pt-BR" dirty="0"/>
              <a:t> o </a:t>
            </a:r>
            <a:r>
              <a:rPr lang="pt-BR" b="1" dirty="0"/>
              <a:t>passo-a-passo</a:t>
            </a:r>
            <a:r>
              <a:rPr lang="pt-BR" dirty="0"/>
              <a:t> </a:t>
            </a:r>
            <a:r>
              <a:rPr lang="pt-BR"/>
              <a:t>de cada </a:t>
            </a:r>
            <a:r>
              <a:rPr lang="pt-BR" dirty="0"/>
              <a:t>solução;</a:t>
            </a:r>
          </a:p>
          <a:p>
            <a:endParaRPr lang="pt-BR" dirty="0"/>
          </a:p>
          <a:p>
            <a:r>
              <a:rPr lang="pt-BR" dirty="0"/>
              <a:t>As funções devem executar e fornecer a saída da forma mais automática possível.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3DE65-4101-3D46-B601-80B9D6E7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2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4DA9BB5-6544-D145-A908-A06F2A0A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P.D.I. - Processamento de Histograma</a:t>
            </a:r>
          </a:p>
        </p:txBody>
      </p:sp>
    </p:spTree>
    <p:extLst>
      <p:ext uri="{BB962C8B-B14F-4D97-AF65-F5344CB8AC3E}">
        <p14:creationId xmlns:p14="http://schemas.microsoft.com/office/powerpoint/2010/main" val="230690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3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04" y="652160"/>
            <a:ext cx="5704191" cy="57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3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549BBF-0C10-0044-A199-C40F9FF8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774"/>
          </a:xfrm>
        </p:spPr>
        <p:txBody>
          <a:bodyPr>
            <a:normAutofit/>
          </a:bodyPr>
          <a:lstStyle/>
          <a:p>
            <a:r>
              <a:rPr lang="pt-BR" sz="3600" b="1" dirty="0"/>
              <a:t>Trabalho Final </a:t>
            </a:r>
            <a:r>
              <a:rPr lang="pt-BR" sz="3600" b="1" dirty="0">
                <a:solidFill>
                  <a:srgbClr val="FF0000"/>
                </a:solidFill>
              </a:rPr>
              <a:t>(Parte </a:t>
            </a:r>
            <a:r>
              <a:rPr lang="pt-BR" sz="3600" b="1" dirty="0" err="1">
                <a:solidFill>
                  <a:srgbClr val="FF0000"/>
                </a:solidFill>
              </a:rPr>
              <a:t>I</a:t>
            </a:r>
            <a:r>
              <a:rPr lang="pt-BR" sz="3600" b="1" dirty="0">
                <a:solidFill>
                  <a:srgbClr val="FF0000"/>
                </a:solidFill>
              </a:rPr>
              <a:t>)</a:t>
            </a:r>
            <a:endParaRPr lang="pt-BR" sz="3600" b="1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7FBB341-3352-284C-A741-C0F809D4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901"/>
            <a:ext cx="7886700" cy="5260972"/>
          </a:xfrm>
        </p:spPr>
        <p:txBody>
          <a:bodyPr>
            <a:noAutofit/>
          </a:bodyPr>
          <a:lstStyle/>
          <a:p>
            <a:r>
              <a:rPr lang="pt-BR" sz="2400" dirty="0"/>
              <a:t>Cada problema deve ser resolvido, SEMPRE, a partir da imagem solução do problema anterior.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b="1" dirty="0"/>
              <a:t>Preencher todos os buracos dos objetos pretos;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b="1" dirty="0"/>
              <a:t>Eliminar todos e somente os objetos pretos;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b="1" dirty="0"/>
              <a:t>Preencher os buracos dos objetos de cor: azul, amarelo e verde;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b="1" dirty="0"/>
              <a:t>Encontrar o fecho convexo dos objetos de cor: azul, amarelo e verde;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b="1" dirty="0"/>
              <a:t>Encontre o esqueleto dos objetos de cor: azul, amarelo e verde 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b="1" dirty="0"/>
              <a:t>Utilizando a transformada </a:t>
            </a:r>
            <a:r>
              <a:rPr lang="pt-BR" b="1" i="1" dirty="0"/>
              <a:t>hit-</a:t>
            </a:r>
            <a:r>
              <a:rPr lang="pt-BR" b="1" i="1" dirty="0" err="1"/>
              <a:t>or</a:t>
            </a:r>
            <a:r>
              <a:rPr lang="pt-BR" b="1" i="1" dirty="0"/>
              <a:t>-miss</a:t>
            </a:r>
            <a:r>
              <a:rPr lang="pt-BR" b="1" dirty="0"/>
              <a:t>, localize cada um dos objetos vermelhos restantes na imagem.</a:t>
            </a:r>
          </a:p>
          <a:p>
            <a:pPr marL="971550" lvl="1" indent="-514350">
              <a:buFont typeface="+mj-lt"/>
              <a:buAutoNum type="arabicPeriod"/>
            </a:pPr>
            <a:endParaRPr lang="pt-BR" b="1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3DE65-4101-3D46-B601-80B9D6E7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4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4DA9BB5-6544-D145-A908-A06F2A0A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P.D.I. - Processamento de Histograma</a:t>
            </a:r>
          </a:p>
        </p:txBody>
      </p:sp>
    </p:spTree>
    <p:extLst>
      <p:ext uri="{BB962C8B-B14F-4D97-AF65-F5344CB8AC3E}">
        <p14:creationId xmlns:p14="http://schemas.microsoft.com/office/powerpoint/2010/main" val="162784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7FBB341-3352-284C-A741-C0F809D4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901"/>
            <a:ext cx="7886700" cy="151698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pt-BR" dirty="0"/>
              <a:t>A partir da imagem de esfregaço de sangue, em anexo, proponha uma metodologia para identificar e segmentar as hemácias.</a:t>
            </a:r>
          </a:p>
          <a:p>
            <a:pPr marL="514350" indent="-514350">
              <a:buFont typeface="+mj-lt"/>
              <a:buAutoNum type="arabicParenR"/>
            </a:pPr>
            <a:endParaRPr lang="pt-BR" dirty="0"/>
          </a:p>
          <a:p>
            <a:pPr marL="514350" indent="-514350">
              <a:buFont typeface="+mj-lt"/>
              <a:buAutoNum type="arabicParenR"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3DE65-4101-3D46-B601-80B9D6E7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5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4DA9BB5-6544-D145-A908-A06F2A0A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48889"/>
            <a:ext cx="4370081" cy="306779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386039" y="2748889"/>
            <a:ext cx="31293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dirty="0"/>
              <a:t>Observe que algumas estruturas possuem uma espécie de ”buraco”, que talvez deva ser preenchido. </a:t>
            </a:r>
          </a:p>
          <a:p>
            <a:pPr marL="285750" indent="-285750">
              <a:buFont typeface="Arial" charset="0"/>
              <a:buChar char="•"/>
            </a:pP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O resultado pode ser apresentado como uma porcentagem de área da imagem ocupada pelas hemácias.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A4549BBF-0C10-0044-A199-C40F9FF8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774"/>
          </a:xfrm>
        </p:spPr>
        <p:txBody>
          <a:bodyPr>
            <a:normAutofit/>
          </a:bodyPr>
          <a:lstStyle/>
          <a:p>
            <a:r>
              <a:rPr lang="pt-BR" sz="3600" b="1" dirty="0"/>
              <a:t>Trabalho Final </a:t>
            </a:r>
            <a:r>
              <a:rPr lang="pt-BR" sz="3600" b="1" dirty="0">
                <a:solidFill>
                  <a:srgbClr val="FF0000"/>
                </a:solidFill>
              </a:rPr>
              <a:t>(Parte II)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132606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7FBB341-3352-284C-A741-C0F809D4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901"/>
            <a:ext cx="7886700" cy="526097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arenR" startAt="2"/>
            </a:pPr>
            <a:r>
              <a:rPr lang="pt-BR" dirty="0"/>
              <a:t>As hemácias podem estar sobrepostas ou isoladas, além do fato de que existem outras estruturas celulares na imagem, como as plaquetas (circulada).</a:t>
            </a:r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3DE65-4101-3D46-B601-80B9D6E7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6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4DA9BB5-6544-D145-A908-A06F2A0A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3089483"/>
            <a:ext cx="3790950" cy="3058034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A4549BBF-0C10-0044-A199-C40F9FF8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774"/>
          </a:xfrm>
        </p:spPr>
        <p:txBody>
          <a:bodyPr>
            <a:normAutofit/>
          </a:bodyPr>
          <a:lstStyle/>
          <a:p>
            <a:r>
              <a:rPr lang="pt-BR" sz="3600" b="1" dirty="0"/>
              <a:t>Trabalho Final </a:t>
            </a:r>
            <a:r>
              <a:rPr lang="pt-BR" sz="3600" b="1" dirty="0">
                <a:solidFill>
                  <a:srgbClr val="FF0000"/>
                </a:solidFill>
              </a:rPr>
              <a:t>(Parte II)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59045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7FBB341-3352-284C-A741-C0F809D4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901"/>
            <a:ext cx="7886700" cy="526097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pt-BR" dirty="0"/>
              <a:t>Verifique a possibilidade de trabalhar com a imagem P&amp;B ou alterar suas cores, como no exemplo. Use o que aprendeu na disciplina!!!</a:t>
            </a:r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3DE65-4101-3D46-B601-80B9D6E7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7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4DA9BB5-6544-D145-A908-A06F2A0A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32048"/>
            <a:ext cx="3764745" cy="26428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05" y="2732048"/>
            <a:ext cx="3764745" cy="2642851"/>
          </a:xfrm>
          <a:prstGeom prst="rect">
            <a:avLst/>
          </a:prstGeom>
        </p:spPr>
      </p:pic>
      <p:sp>
        <p:nvSpPr>
          <p:cNvPr id="9" name="Título 3">
            <a:extLst>
              <a:ext uri="{FF2B5EF4-FFF2-40B4-BE49-F238E27FC236}">
                <a16:creationId xmlns:a16="http://schemas.microsoft.com/office/drawing/2014/main" id="{A4549BBF-0C10-0044-A199-C40F9FF8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774"/>
          </a:xfrm>
        </p:spPr>
        <p:txBody>
          <a:bodyPr>
            <a:normAutofit/>
          </a:bodyPr>
          <a:lstStyle/>
          <a:p>
            <a:r>
              <a:rPr lang="pt-BR" sz="3600" b="1" dirty="0"/>
              <a:t>Trabalho Final </a:t>
            </a:r>
            <a:r>
              <a:rPr lang="pt-BR" sz="3600" b="1" dirty="0">
                <a:solidFill>
                  <a:srgbClr val="FF0000"/>
                </a:solidFill>
              </a:rPr>
              <a:t>(Parte II)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23303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7FBB341-3352-284C-A741-C0F809D4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901"/>
            <a:ext cx="7886700" cy="151698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arenR" startAt="4"/>
            </a:pPr>
            <a:r>
              <a:rPr lang="pt-BR" dirty="0"/>
              <a:t>Maiores informações sobre o tema podem ser encontradas na internet. Sugestão:</a:t>
            </a:r>
          </a:p>
          <a:p>
            <a:pPr marL="0" indent="0" algn="ctr">
              <a:buNone/>
            </a:pPr>
            <a:r>
              <a:rPr lang="pt-BR" dirty="0" err="1">
                <a:solidFill>
                  <a:srgbClr val="FF0000"/>
                </a:solidFill>
              </a:rPr>
              <a:t>http</a:t>
            </a:r>
            <a:r>
              <a:rPr lang="pt-BR" dirty="0">
                <a:solidFill>
                  <a:srgbClr val="FF0000"/>
                </a:solidFill>
              </a:rPr>
              <a:t>://</a:t>
            </a:r>
            <a:r>
              <a:rPr lang="pt-BR" dirty="0" err="1">
                <a:solidFill>
                  <a:srgbClr val="FF0000"/>
                </a:solidFill>
              </a:rPr>
              <a:t>migly.in</a:t>
            </a:r>
            <a:r>
              <a:rPr lang="pt-BR" dirty="0">
                <a:solidFill>
                  <a:srgbClr val="FF0000"/>
                </a:solidFill>
              </a:rPr>
              <a:t>/</a:t>
            </a:r>
            <a:r>
              <a:rPr lang="pt-BR" dirty="0" err="1">
                <a:solidFill>
                  <a:srgbClr val="FF0000"/>
                </a:solidFill>
              </a:rPr>
              <a:t>BsYY</a:t>
            </a:r>
            <a:endParaRPr lang="pt-BR" dirty="0"/>
          </a:p>
          <a:p>
            <a:pPr marL="514350" indent="-514350">
              <a:buFont typeface="+mj-lt"/>
              <a:buAutoNum type="arabicParenR" startAt="4"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3DE65-4101-3D46-B601-80B9D6E7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8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4DA9BB5-6544-D145-A908-A06F2A0A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40" y="2801699"/>
            <a:ext cx="4988379" cy="3501842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A4549BBF-0C10-0044-A199-C40F9FF8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774"/>
          </a:xfrm>
        </p:spPr>
        <p:txBody>
          <a:bodyPr>
            <a:normAutofit/>
          </a:bodyPr>
          <a:lstStyle/>
          <a:p>
            <a:r>
              <a:rPr lang="pt-BR" sz="3600" b="1" dirty="0"/>
              <a:t>Trabalho Final </a:t>
            </a:r>
            <a:r>
              <a:rPr lang="pt-BR" sz="3600" b="1" dirty="0">
                <a:solidFill>
                  <a:srgbClr val="FF0000"/>
                </a:solidFill>
              </a:rPr>
              <a:t>(Parte II)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172897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549BBF-0C10-0044-A199-C40F9FF8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774"/>
          </a:xfrm>
        </p:spPr>
        <p:txBody>
          <a:bodyPr>
            <a:normAutofit/>
          </a:bodyPr>
          <a:lstStyle/>
          <a:p>
            <a:r>
              <a:rPr lang="pt-BR" sz="3600" b="1"/>
              <a:t>Trabalho Final</a:t>
            </a:r>
            <a:endParaRPr lang="pt-BR" sz="3600" b="1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7FBB341-3352-284C-A741-C0F809D4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901"/>
            <a:ext cx="7886700" cy="5260972"/>
          </a:xfrm>
        </p:spPr>
        <p:txBody>
          <a:bodyPr>
            <a:noAutofit/>
          </a:bodyPr>
          <a:lstStyle/>
          <a:p>
            <a:r>
              <a:rPr lang="pt-BR" dirty="0"/>
              <a:t>Apresentar relatório </a:t>
            </a:r>
            <a:r>
              <a:rPr lang="pt-BR" b="1" dirty="0"/>
              <a:t>científico (use o formato da SBC) </a:t>
            </a:r>
            <a:r>
              <a:rPr lang="pt-BR" dirty="0"/>
              <a:t>com resultados dos experimentos que demonstrem a funcionalidade e perfeita execução de cada aplicação:</a:t>
            </a:r>
          </a:p>
          <a:p>
            <a:pPr lvl="1"/>
            <a:r>
              <a:rPr lang="pt-BR" sz="2600" dirty="0"/>
              <a:t>Diagrama de blocos da metodologia</a:t>
            </a:r>
          </a:p>
          <a:p>
            <a:pPr lvl="1"/>
            <a:r>
              <a:rPr lang="pt-BR" sz="2600" dirty="0"/>
              <a:t>Imagens;</a:t>
            </a:r>
          </a:p>
          <a:p>
            <a:pPr lvl="1"/>
            <a:r>
              <a:rPr lang="pt-BR" sz="2600" dirty="0"/>
              <a:t>Resultados;</a:t>
            </a:r>
          </a:p>
          <a:p>
            <a:pPr lvl="1"/>
            <a:r>
              <a:rPr lang="pt-BR" sz="2600" dirty="0"/>
              <a:t>Discussão dos resultados </a:t>
            </a:r>
            <a:r>
              <a:rPr lang="pt-BR" sz="2600"/>
              <a:t>e Conclusões;</a:t>
            </a:r>
            <a:endParaRPr lang="pt-BR" sz="2600" dirty="0"/>
          </a:p>
          <a:p>
            <a:pPr lvl="1"/>
            <a:r>
              <a:rPr lang="pt-BR" sz="2600" dirty="0"/>
              <a:t>O que mais julgar necessário!!</a:t>
            </a:r>
          </a:p>
          <a:p>
            <a:endParaRPr lang="pt-BR" sz="2600" dirty="0"/>
          </a:p>
          <a:p>
            <a:r>
              <a:rPr lang="pt-BR" dirty="0"/>
              <a:t>O relatório </a:t>
            </a:r>
            <a:r>
              <a:rPr lang="pt-BR" b="1" dirty="0"/>
              <a:t>EM FORMATO PDF</a:t>
            </a:r>
            <a:r>
              <a:rPr lang="pt-BR" dirty="0"/>
              <a:t> deve ser </a:t>
            </a:r>
            <a:r>
              <a:rPr lang="pt-BR" b="1" dirty="0"/>
              <a:t>enviado via SIGAA</a:t>
            </a:r>
            <a:r>
              <a:rPr lang="pt-BR" dirty="0"/>
              <a:t>!!!</a:t>
            </a:r>
          </a:p>
          <a:p>
            <a:pPr lvl="2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3DE65-4101-3D46-B601-80B9D6E7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A57-B6BE-2A49-AFB7-B067FD392952}" type="slidenum">
              <a:rPr lang="pt-BR" smtClean="0"/>
              <a:t>9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4DA9BB5-6544-D145-A908-A06F2A0A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P.D.I. - Processamento de Histograma</a:t>
            </a:r>
          </a:p>
        </p:txBody>
      </p:sp>
    </p:spTree>
    <p:extLst>
      <p:ext uri="{BB962C8B-B14F-4D97-AF65-F5344CB8AC3E}">
        <p14:creationId xmlns:p14="http://schemas.microsoft.com/office/powerpoint/2010/main" val="1171504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</TotalTime>
  <Words>484</Words>
  <Application>Microsoft Macintosh PowerPoint</Application>
  <PresentationFormat>Apresentação na tela (4:3)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Trabalho Final</vt:lpstr>
      <vt:lpstr>Trabalho Final (Parte I)</vt:lpstr>
      <vt:lpstr>Apresentação do PowerPoint</vt:lpstr>
      <vt:lpstr>Trabalho Final (Parte I)</vt:lpstr>
      <vt:lpstr>Trabalho Final (Parte II)</vt:lpstr>
      <vt:lpstr>Trabalho Final (Parte II)</vt:lpstr>
      <vt:lpstr>Trabalho Final (Parte II)</vt:lpstr>
      <vt:lpstr>Trabalho Final (Parte II)</vt:lpstr>
      <vt:lpstr>Trabalho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03 Transformações de Intensidade</dc:title>
  <dc:creator>KELSON AIRES</dc:creator>
  <cp:lastModifiedBy>KELSON AIRES</cp:lastModifiedBy>
  <cp:revision>71</cp:revision>
  <cp:lastPrinted>2019-10-03T19:08:48Z</cp:lastPrinted>
  <dcterms:created xsi:type="dcterms:W3CDTF">2019-02-28T03:14:00Z</dcterms:created>
  <dcterms:modified xsi:type="dcterms:W3CDTF">2024-07-16T14:48:42Z</dcterms:modified>
</cp:coreProperties>
</file>